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77"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9144000" cy="5143500" type="screen16x9"/>
  <p:notesSz cx="6858000" cy="9144000"/>
  <p:embeddedFontLst>
    <p:embeddedFont>
      <p:font typeface="Amatic SC" pitchFamily="2" charset="-79"/>
      <p:regular r:id="rId25"/>
      <p:bold r:id="rId26"/>
    </p:embeddedFont>
    <p:embeddedFont>
      <p:font typeface="Calibri" panose="020F0502020204030204" pitchFamily="34" charset="0"/>
      <p:regular r:id="rId27"/>
      <p:bold r:id="rId28"/>
      <p:italic r:id="rId29"/>
      <p:boldItalic r:id="rId30"/>
    </p:embeddedFont>
    <p:embeddedFont>
      <p:font typeface="Montserrat Light" pitchFamily="2" charset="77"/>
      <p:regular r:id="rId31"/>
      <p:bold r:id="rId32"/>
      <p:italic r:id="rId33"/>
      <p:boldItalic r:id="rId34"/>
    </p:embeddedFont>
    <p:embeddedFont>
      <p:font typeface="Source Code Pro" panose="020B0509030403020204" pitchFamily="49" charset="77"/>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49"/>
    <p:restoredTop sz="94681"/>
  </p:normalViewPr>
  <p:slideViewPr>
    <p:cSldViewPr snapToGrid="0">
      <p:cViewPr varScale="1">
        <p:scale>
          <a:sx n="65" d="100"/>
          <a:sy n="65" d="100"/>
        </p:scale>
        <p:origin x="216" y="14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c6f73a04f_0_0:notes"/>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Google Shape;54;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f8afe89dc_1_1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Google Shape;103;g3f8afe89dc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f8afe89dc_1_16:notes"/>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Google Shape;109;g3f8afe89dc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f8afe89dc_1_2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Google Shape;115;g3f8afe89dc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f8afe89dc_1_2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Google Shape;121;g3f8afe89dc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6f73a04f_0_1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Google Shape;127;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f8cbe88c3_0_17: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Google Shape;133;g3f8cbe88c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f8cbe88c3_0_6: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Google Shape;138;g3f8cbe88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f8cbe88c3_0_23: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Google Shape;143;g3f8cbe88c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f8cbe88c3_0_35: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Google Shape;148;g3f8cbe88c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f8cbe88c3_0_38: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Google Shape;153;g3f8cbe88c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c6f73a04f_0_5:notes"/>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Google Shape;60;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f8cbe88c3_0_41: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Google Shape;158;g3f8cbe88c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f8cbe88c3_0_27: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Google Shape;163;g3f8cbe88c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f8cbe88c3_0_1: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Google Shape;169;g3f8cbe88c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Google Shape;65;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f8afe89dc_1_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Google Shape;71;g3f8afe89d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f8afe89dc_1_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Google Shape;77;g3f8afe89dc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f8afe89dc_1_36:notes"/>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Google Shape;83;g3f8afe89dc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f8afe89dc_1_3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Google Shape;83;g3f8afe89dc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12576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f8cbe88c3_2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Google Shape;90;g3f8cbe88c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f8cbe88c3_2_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Google Shape;96;g3f8cbe88c3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160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160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160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160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160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160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160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1600"/>
              </a:spcBef>
              <a:spcAft>
                <a:spcPts val="160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1600"/>
              </a:spcBef>
              <a:spcAft>
                <a:spcPts val="0"/>
              </a:spcAft>
              <a:buClr>
                <a:schemeClr val="accent1"/>
              </a:buClr>
              <a:buSzPts val="1400"/>
              <a:buChar char="○"/>
              <a:defRPr>
                <a:solidFill>
                  <a:schemeClr val="accent1"/>
                </a:solidFill>
                <a:highlight>
                  <a:schemeClr val="lt1"/>
                </a:highlight>
              </a:defRPr>
            </a:lvl2pPr>
            <a:lvl3pPr marL="1371600" lvl="2" indent="-317500">
              <a:spcBef>
                <a:spcPts val="1600"/>
              </a:spcBef>
              <a:spcAft>
                <a:spcPts val="0"/>
              </a:spcAft>
              <a:buClr>
                <a:schemeClr val="accent1"/>
              </a:buClr>
              <a:buSzPts val="1400"/>
              <a:buChar char="■"/>
              <a:defRPr>
                <a:solidFill>
                  <a:schemeClr val="accent1"/>
                </a:solidFill>
                <a:highlight>
                  <a:schemeClr val="lt1"/>
                </a:highlight>
              </a:defRPr>
            </a:lvl3pPr>
            <a:lvl4pPr marL="1828800" lvl="3" indent="-317500">
              <a:spcBef>
                <a:spcPts val="1600"/>
              </a:spcBef>
              <a:spcAft>
                <a:spcPts val="0"/>
              </a:spcAft>
              <a:buClr>
                <a:schemeClr val="accent1"/>
              </a:buClr>
              <a:buSzPts val="1400"/>
              <a:buChar char="●"/>
              <a:defRPr>
                <a:solidFill>
                  <a:schemeClr val="accent1"/>
                </a:solidFill>
                <a:highlight>
                  <a:schemeClr val="lt1"/>
                </a:highlight>
              </a:defRPr>
            </a:lvl4pPr>
            <a:lvl5pPr marL="2286000" lvl="4" indent="-317500">
              <a:spcBef>
                <a:spcPts val="1600"/>
              </a:spcBef>
              <a:spcAft>
                <a:spcPts val="0"/>
              </a:spcAft>
              <a:buClr>
                <a:schemeClr val="accent1"/>
              </a:buClr>
              <a:buSzPts val="1400"/>
              <a:buChar char="○"/>
              <a:defRPr>
                <a:solidFill>
                  <a:schemeClr val="accent1"/>
                </a:solidFill>
                <a:highlight>
                  <a:schemeClr val="lt1"/>
                </a:highlight>
              </a:defRPr>
            </a:lvl5pPr>
            <a:lvl6pPr marL="2743200" lvl="5" indent="-317500">
              <a:spcBef>
                <a:spcPts val="1600"/>
              </a:spcBef>
              <a:spcAft>
                <a:spcPts val="0"/>
              </a:spcAft>
              <a:buClr>
                <a:schemeClr val="accent1"/>
              </a:buClr>
              <a:buSzPts val="1400"/>
              <a:buChar char="■"/>
              <a:defRPr>
                <a:solidFill>
                  <a:schemeClr val="accent1"/>
                </a:solidFill>
                <a:highlight>
                  <a:schemeClr val="lt1"/>
                </a:highlight>
              </a:defRPr>
            </a:lvl6pPr>
            <a:lvl7pPr marL="3200400" lvl="6" indent="-317500">
              <a:spcBef>
                <a:spcPts val="1600"/>
              </a:spcBef>
              <a:spcAft>
                <a:spcPts val="0"/>
              </a:spcAft>
              <a:buClr>
                <a:schemeClr val="accent1"/>
              </a:buClr>
              <a:buSzPts val="1400"/>
              <a:buChar char="●"/>
              <a:defRPr>
                <a:solidFill>
                  <a:schemeClr val="accent1"/>
                </a:solidFill>
                <a:highlight>
                  <a:schemeClr val="lt1"/>
                </a:highlight>
              </a:defRPr>
            </a:lvl7pPr>
            <a:lvl8pPr marL="3657600" lvl="7" indent="-317500">
              <a:spcBef>
                <a:spcPts val="1600"/>
              </a:spcBef>
              <a:spcAft>
                <a:spcPts val="0"/>
              </a:spcAft>
              <a:buClr>
                <a:schemeClr val="accent1"/>
              </a:buClr>
              <a:buSzPts val="1400"/>
              <a:buChar char="○"/>
              <a:defRPr>
                <a:solidFill>
                  <a:schemeClr val="accent1"/>
                </a:solidFill>
                <a:highlight>
                  <a:schemeClr val="lt1"/>
                </a:highlight>
              </a:defRPr>
            </a:lvl8pPr>
            <a:lvl9pPr marL="4114800" lvl="8" indent="-317500">
              <a:spcBef>
                <a:spcPts val="1600"/>
              </a:spcBef>
              <a:spcAft>
                <a:spcPts val="160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s://cantabrigian-peak.000webhostapp.com/index.html"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4800" b="0">
                <a:latin typeface="Montserrat Light"/>
                <a:ea typeface="Montserrat Light"/>
                <a:cs typeface="Montserrat Light"/>
                <a:sym typeface="Montserrat Light"/>
              </a:rPr>
              <a:t>ENTERPRISE INFORMATION SYSTEMS</a:t>
            </a:r>
            <a:endParaRPr sz="4800" b="0">
              <a:latin typeface="Montserrat Light"/>
              <a:ea typeface="Montserrat Light"/>
              <a:cs typeface="Montserrat Light"/>
              <a:sym typeface="Montserrat Light"/>
            </a:endParaRPr>
          </a:p>
        </p:txBody>
      </p:sp>
      <p:sp>
        <p:nvSpPr>
          <p:cNvPr id="57" name="Google Shape;57;p13"/>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2400" b="0">
                <a:latin typeface="Montserrat Light"/>
                <a:ea typeface="Montserrat Light"/>
                <a:cs typeface="Montserrat Light"/>
                <a:sym typeface="Montserrat Light"/>
              </a:rPr>
              <a:t>CLASS ASSIGNMENT</a:t>
            </a:r>
            <a:endParaRPr sz="2400" b="0">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0">
                <a:latin typeface="Montserrat Light"/>
                <a:ea typeface="Montserrat Light"/>
                <a:cs typeface="Montserrat Light"/>
                <a:sym typeface="Montserrat Light"/>
              </a:rPr>
              <a:t>Relevance.</a:t>
            </a:r>
            <a:endParaRPr b="0">
              <a:latin typeface="Montserrat Light"/>
              <a:ea typeface="Montserrat Light"/>
              <a:cs typeface="Montserrat Light"/>
              <a:sym typeface="Montserrat Light"/>
            </a:endParaRPr>
          </a:p>
        </p:txBody>
      </p:sp>
      <p:sp>
        <p:nvSpPr>
          <p:cNvPr id="106" name="Google Shape;106;p21"/>
          <p:cNvSpPr txBox="1">
            <a:spLocks noGrp="1"/>
          </p:cNvSpPr>
          <p:nvPr>
            <p:ph type="body" idx="1"/>
          </p:nvPr>
        </p:nvSpPr>
        <p:spPr>
          <a:xfrm>
            <a:off x="311700" y="1228675"/>
            <a:ext cx="8520600" cy="3465988"/>
          </a:xfrm>
          <a:prstGeom prst="rect">
            <a:avLst/>
          </a:prstGeom>
        </p:spPr>
        <p:txBody>
          <a:bodyPr spcFirstLastPara="1" wrap="square" lIns="91425" tIns="91425" rIns="91425" bIns="91425" anchor="t" anchorCtr="0">
            <a:noAutofit/>
          </a:bodyPr>
          <a:lstStyle/>
          <a:p>
            <a:pPr marL="457200" lvl="0" indent="-342900" algn="just">
              <a:lnSpc>
                <a:spcPct val="150000"/>
              </a:lnSpc>
              <a:spcBef>
                <a:spcPts val="0"/>
              </a:spcBef>
              <a:spcAft>
                <a:spcPts val="0"/>
              </a:spcAft>
              <a:buSzPts val="1800"/>
              <a:buAutoNum type="arabicPeriod"/>
            </a:pPr>
            <a:r>
              <a:rPr lang="en" dirty="0"/>
              <a:t>Every device is turning into a smart device that is, its evolving into a IOT Application. </a:t>
            </a:r>
            <a:endParaRPr dirty="0"/>
          </a:p>
          <a:p>
            <a:pPr marL="457200" lvl="0" indent="-342900" algn="just">
              <a:lnSpc>
                <a:spcPct val="150000"/>
              </a:lnSpc>
              <a:spcBef>
                <a:spcPts val="0"/>
              </a:spcBef>
              <a:spcAft>
                <a:spcPts val="0"/>
              </a:spcAft>
              <a:buSzPts val="1800"/>
              <a:buAutoNum type="arabicPeriod"/>
            </a:pPr>
            <a:r>
              <a:rPr lang="en" dirty="0"/>
              <a:t>All IOT applications generate tons of data. A Temperature sensor can send data every minute/hour. A pulse sensor can send data every second. Depending on the device the amount of data generated can vary.</a:t>
            </a:r>
            <a:endParaRPr dirty="0"/>
          </a:p>
          <a:p>
            <a:pPr marL="457200" lvl="0" indent="-342900" algn="just" rtl="0">
              <a:lnSpc>
                <a:spcPct val="150000"/>
              </a:lnSpc>
              <a:spcBef>
                <a:spcPts val="0"/>
              </a:spcBef>
              <a:spcAft>
                <a:spcPts val="0"/>
              </a:spcAft>
              <a:buSzPts val="1800"/>
              <a:buAutoNum type="arabicPeriod"/>
            </a:pPr>
            <a:r>
              <a:rPr lang="en" dirty="0"/>
              <a:t>This data needs to be displayed in a fashion, that is understood by the end user.</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0">
                <a:latin typeface="Montserrat Light"/>
                <a:ea typeface="Montserrat Light"/>
                <a:cs typeface="Montserrat Light"/>
                <a:sym typeface="Montserrat Light"/>
              </a:rPr>
              <a:t>Relevance. </a:t>
            </a:r>
            <a:endParaRPr b="0">
              <a:latin typeface="Montserrat Light"/>
              <a:ea typeface="Montserrat Light"/>
              <a:cs typeface="Montserrat Light"/>
              <a:sym typeface="Montserrat Light"/>
            </a:endParaRPr>
          </a:p>
        </p:txBody>
      </p:sp>
      <p:sp>
        <p:nvSpPr>
          <p:cNvPr id="112" name="Google Shape;112;p22"/>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457200" lvl="0" indent="-342900" algn="just">
              <a:lnSpc>
                <a:spcPct val="150000"/>
              </a:lnSpc>
              <a:spcBef>
                <a:spcPts val="0"/>
              </a:spcBef>
              <a:spcAft>
                <a:spcPts val="0"/>
              </a:spcAft>
              <a:buSzPts val="1800"/>
              <a:buAutoNum type="arabicPeriod"/>
            </a:pPr>
            <a:r>
              <a:rPr lang="en" dirty="0"/>
              <a:t>Since we are dealing with data. The site need to be secure. Thus, </a:t>
            </a:r>
            <a:r>
              <a:rPr lang="en" dirty="0" err="1"/>
              <a:t>Oauth</a:t>
            </a:r>
            <a:r>
              <a:rPr lang="en" dirty="0"/>
              <a:t> is used to fulfil the requirement of security.</a:t>
            </a:r>
            <a:endParaRPr dirty="0"/>
          </a:p>
          <a:p>
            <a:pPr marL="457200" lvl="0" indent="-342900" algn="just" rtl="0">
              <a:lnSpc>
                <a:spcPct val="150000"/>
              </a:lnSpc>
              <a:spcBef>
                <a:spcPts val="0"/>
              </a:spcBef>
              <a:spcAft>
                <a:spcPts val="0"/>
              </a:spcAft>
              <a:buSzPts val="1800"/>
              <a:buAutoNum type="arabicPeriod"/>
            </a:pPr>
            <a:r>
              <a:rPr lang="en" dirty="0"/>
              <a:t>A PWA can work offline. Thus if the server is down the user will still be able to access the PWA and view previous data. Once the server is up again, It will automatically refresh itself and update the records.</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0">
                <a:latin typeface="Montserrat Light"/>
                <a:ea typeface="Montserrat Light"/>
                <a:cs typeface="Montserrat Light"/>
                <a:sym typeface="Montserrat Light"/>
              </a:rPr>
              <a:t>Limitations</a:t>
            </a:r>
            <a:endParaRPr b="0">
              <a:latin typeface="Montserrat Light"/>
              <a:ea typeface="Montserrat Light"/>
              <a:cs typeface="Montserrat Light"/>
              <a:sym typeface="Montserrat Light"/>
            </a:endParaRPr>
          </a:p>
        </p:txBody>
      </p:sp>
      <p:sp>
        <p:nvSpPr>
          <p:cNvPr id="118" name="Google Shape;118;p23"/>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457200" lvl="0" indent="-342900" algn="just">
              <a:lnSpc>
                <a:spcPct val="150000"/>
              </a:lnSpc>
              <a:spcBef>
                <a:spcPts val="0"/>
              </a:spcBef>
              <a:spcAft>
                <a:spcPts val="0"/>
              </a:spcAft>
              <a:buSzPts val="1800"/>
              <a:buAutoNum type="arabicPeriod"/>
            </a:pPr>
            <a:r>
              <a:rPr lang="en" dirty="0"/>
              <a:t>Due to lack of time, not all aspects of the artefact are developed.</a:t>
            </a:r>
            <a:endParaRPr dirty="0"/>
          </a:p>
          <a:p>
            <a:pPr marL="457200" lvl="0" indent="-342900" algn="just">
              <a:lnSpc>
                <a:spcPct val="150000"/>
              </a:lnSpc>
              <a:spcBef>
                <a:spcPts val="0"/>
              </a:spcBef>
              <a:spcAft>
                <a:spcPts val="0"/>
              </a:spcAft>
              <a:buSzPts val="1800"/>
              <a:buAutoNum type="arabicPeriod"/>
            </a:pPr>
            <a:r>
              <a:rPr lang="en" dirty="0"/>
              <a:t>Artefact does not contain a database.</a:t>
            </a:r>
            <a:endParaRPr dirty="0"/>
          </a:p>
          <a:p>
            <a:pPr marL="457200" lvl="0" indent="-342900" algn="just">
              <a:lnSpc>
                <a:spcPct val="150000"/>
              </a:lnSpc>
              <a:spcBef>
                <a:spcPts val="0"/>
              </a:spcBef>
              <a:spcAft>
                <a:spcPts val="0"/>
              </a:spcAft>
              <a:buSzPts val="1800"/>
              <a:buAutoNum type="arabicPeriod"/>
            </a:pPr>
            <a:r>
              <a:rPr lang="en" dirty="0"/>
              <a:t>The artefact does not support multi platform sign in.</a:t>
            </a:r>
            <a:endParaRPr dirty="0"/>
          </a:p>
          <a:p>
            <a:pPr marL="457200" lvl="0" indent="-342900" algn="just">
              <a:lnSpc>
                <a:spcPct val="150000"/>
              </a:lnSpc>
              <a:spcBef>
                <a:spcPts val="0"/>
              </a:spcBef>
              <a:spcAft>
                <a:spcPts val="0"/>
              </a:spcAft>
              <a:buSzPts val="1800"/>
              <a:buAutoNum type="arabicPeriod"/>
            </a:pPr>
            <a:r>
              <a:rPr lang="en" dirty="0"/>
              <a:t>The </a:t>
            </a:r>
            <a:r>
              <a:rPr lang="en" dirty="0" err="1"/>
              <a:t>Oauth</a:t>
            </a:r>
            <a:r>
              <a:rPr lang="en" dirty="0"/>
              <a:t> authentication does not work properly.</a:t>
            </a:r>
            <a:endParaRPr dirty="0"/>
          </a:p>
          <a:p>
            <a:pPr marL="0" lvl="0" indent="0" rtl="0">
              <a:spcBef>
                <a:spcPts val="1600"/>
              </a:spcBef>
              <a:spcAft>
                <a:spcPts val="1600"/>
              </a:spcAft>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0">
                <a:latin typeface="Montserrat Light"/>
                <a:ea typeface="Montserrat Light"/>
                <a:cs typeface="Montserrat Light"/>
                <a:sym typeface="Montserrat Light"/>
              </a:rPr>
              <a:t>Obstacles.</a:t>
            </a:r>
            <a:endParaRPr b="0">
              <a:latin typeface="Montserrat Light"/>
              <a:ea typeface="Montserrat Light"/>
              <a:cs typeface="Montserrat Light"/>
              <a:sym typeface="Montserrat Light"/>
            </a:endParaRPr>
          </a:p>
        </p:txBody>
      </p:sp>
      <p:sp>
        <p:nvSpPr>
          <p:cNvPr id="124" name="Google Shape;124;p2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457200" lvl="0" indent="-342900" algn="just">
              <a:lnSpc>
                <a:spcPct val="150000"/>
              </a:lnSpc>
              <a:spcBef>
                <a:spcPts val="0"/>
              </a:spcBef>
              <a:spcAft>
                <a:spcPts val="0"/>
              </a:spcAft>
              <a:buSzPts val="1800"/>
              <a:buAutoNum type="arabicPeriod"/>
            </a:pPr>
            <a:r>
              <a:rPr lang="en" dirty="0"/>
              <a:t>Difficulty in coding </a:t>
            </a:r>
            <a:r>
              <a:rPr lang="en" dirty="0" err="1"/>
              <a:t>Oauth</a:t>
            </a:r>
            <a:r>
              <a:rPr lang="en" dirty="0"/>
              <a:t> into the PWA.</a:t>
            </a:r>
            <a:endParaRPr dirty="0"/>
          </a:p>
          <a:p>
            <a:pPr marL="457200" lvl="0" indent="-342900" algn="just">
              <a:lnSpc>
                <a:spcPct val="150000"/>
              </a:lnSpc>
              <a:spcBef>
                <a:spcPts val="0"/>
              </a:spcBef>
              <a:spcAft>
                <a:spcPts val="0"/>
              </a:spcAft>
              <a:buSzPts val="1800"/>
              <a:buAutoNum type="arabicPeriod"/>
            </a:pPr>
            <a:r>
              <a:rPr lang="en" dirty="0"/>
              <a:t>Unable to host it on server.</a:t>
            </a:r>
            <a:endParaRPr dirty="0"/>
          </a:p>
          <a:p>
            <a:pPr marL="457200" lvl="0" indent="-342900" algn="just">
              <a:lnSpc>
                <a:spcPct val="150000"/>
              </a:lnSpc>
              <a:spcBef>
                <a:spcPts val="0"/>
              </a:spcBef>
              <a:spcAft>
                <a:spcPts val="0"/>
              </a:spcAft>
              <a:buSzPts val="1800"/>
              <a:buAutoNum type="arabicPeriod"/>
            </a:pPr>
            <a:r>
              <a:rPr lang="en" dirty="0"/>
              <a:t>Encountering Paid use of Servers.</a:t>
            </a:r>
            <a:endParaRPr dirty="0"/>
          </a:p>
          <a:p>
            <a:pPr marL="457200" lvl="0" indent="-342900" algn="just" rtl="0">
              <a:lnSpc>
                <a:spcPct val="150000"/>
              </a:lnSpc>
              <a:spcBef>
                <a:spcPts val="0"/>
              </a:spcBef>
              <a:spcAft>
                <a:spcPts val="0"/>
              </a:spcAft>
              <a:buSzPts val="1800"/>
              <a:buAutoNum type="arabicPeriod"/>
            </a:pPr>
            <a:r>
              <a:rPr lang="en" dirty="0"/>
              <a:t>No Live server present. Thus no live streaming of data.</a:t>
            </a:r>
          </a:p>
          <a:p>
            <a:pPr marL="457200" lvl="0" indent="-342900" algn="just" rtl="0">
              <a:lnSpc>
                <a:spcPct val="150000"/>
              </a:lnSpc>
              <a:spcBef>
                <a:spcPts val="0"/>
              </a:spcBef>
              <a:spcAft>
                <a:spcPts val="0"/>
              </a:spcAft>
              <a:buSzPts val="1800"/>
              <a:buAutoNum type="arabicPeriod"/>
            </a:pPr>
            <a:r>
              <a:rPr lang="en" dirty="0"/>
              <a:t>Time constraints. </a:t>
            </a:r>
          </a:p>
          <a:p>
            <a:pPr marL="457200" lvl="0" indent="-342900" algn="just" rtl="0">
              <a:lnSpc>
                <a:spcPct val="150000"/>
              </a:lnSpc>
              <a:spcBef>
                <a:spcPts val="0"/>
              </a:spcBef>
              <a:spcAft>
                <a:spcPts val="0"/>
              </a:spcAft>
              <a:buSzPts val="1800"/>
              <a:buAutoNum type="arabicPeriod"/>
            </a:pPr>
            <a:r>
              <a:rPr lang="en" dirty="0"/>
              <a:t>Data Streaming issues. </a:t>
            </a:r>
          </a:p>
          <a:p>
            <a:pPr marL="457200" lvl="0" indent="-342900" algn="just" rtl="0">
              <a:lnSpc>
                <a:spcPct val="150000"/>
              </a:lnSpc>
              <a:spcBef>
                <a:spcPts val="0"/>
              </a:spcBef>
              <a:spcAft>
                <a:spcPts val="0"/>
              </a:spcAft>
              <a:buSzPts val="1800"/>
              <a:buAutoNum type="arabicPeriod"/>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0">
                <a:latin typeface="Montserrat Light"/>
                <a:ea typeface="Montserrat Light"/>
                <a:cs typeface="Montserrat Light"/>
                <a:sym typeface="Montserrat Light"/>
              </a:rPr>
              <a:t>Learning Outcomes.</a:t>
            </a:r>
            <a:endParaRPr b="0">
              <a:latin typeface="Montserrat Light"/>
              <a:ea typeface="Montserrat Light"/>
              <a:cs typeface="Montserrat Light"/>
              <a:sym typeface="Montserrat Light"/>
            </a:endParaRPr>
          </a:p>
        </p:txBody>
      </p:sp>
      <p:sp>
        <p:nvSpPr>
          <p:cNvPr id="130" name="Google Shape;130;p25"/>
          <p:cNvSpPr txBox="1">
            <a:spLocks noGrp="1"/>
          </p:cNvSpPr>
          <p:nvPr>
            <p:ph type="body" idx="1"/>
          </p:nvPr>
        </p:nvSpPr>
        <p:spPr>
          <a:xfrm>
            <a:off x="311700" y="1228675"/>
            <a:ext cx="8520600" cy="3914700"/>
          </a:xfrm>
          <a:prstGeom prst="rect">
            <a:avLst/>
          </a:prstGeom>
        </p:spPr>
        <p:txBody>
          <a:bodyPr spcFirstLastPara="1" wrap="square" lIns="91425" tIns="91425" rIns="91425" bIns="91425" anchor="t" anchorCtr="0">
            <a:noAutofit/>
          </a:bodyPr>
          <a:lstStyle/>
          <a:p>
            <a:pPr marL="457200" lvl="0" indent="-342900" algn="just">
              <a:lnSpc>
                <a:spcPct val="150000"/>
              </a:lnSpc>
              <a:spcBef>
                <a:spcPts val="0"/>
              </a:spcBef>
              <a:spcAft>
                <a:spcPts val="0"/>
              </a:spcAft>
              <a:buSzPts val="1800"/>
              <a:buAutoNum type="arabicPeriod"/>
            </a:pPr>
            <a:r>
              <a:rPr lang="en" dirty="0"/>
              <a:t>Development of a PWA.</a:t>
            </a:r>
            <a:endParaRPr dirty="0"/>
          </a:p>
          <a:p>
            <a:pPr marL="457200" lvl="0" indent="-342900" algn="just">
              <a:lnSpc>
                <a:spcPct val="150000"/>
              </a:lnSpc>
              <a:spcBef>
                <a:spcPts val="0"/>
              </a:spcBef>
              <a:spcAft>
                <a:spcPts val="0"/>
              </a:spcAft>
              <a:buSzPts val="1800"/>
              <a:buAutoNum type="arabicPeriod"/>
            </a:pPr>
            <a:r>
              <a:rPr lang="en" dirty="0"/>
              <a:t>Working and Implementation of </a:t>
            </a:r>
            <a:r>
              <a:rPr lang="en" dirty="0" err="1"/>
              <a:t>Oauth</a:t>
            </a:r>
            <a:r>
              <a:rPr lang="en" dirty="0"/>
              <a:t> authentication.</a:t>
            </a:r>
            <a:endParaRPr dirty="0"/>
          </a:p>
          <a:p>
            <a:pPr marL="457200" lvl="0" indent="-342900" algn="just">
              <a:lnSpc>
                <a:spcPct val="150000"/>
              </a:lnSpc>
              <a:spcBef>
                <a:spcPts val="0"/>
              </a:spcBef>
              <a:spcAft>
                <a:spcPts val="0"/>
              </a:spcAft>
              <a:buSzPts val="1800"/>
              <a:buAutoNum type="arabicPeriod"/>
            </a:pPr>
            <a:r>
              <a:rPr lang="en" dirty="0"/>
              <a:t>The use of multiple Web Services. How to implement a web service into your application.</a:t>
            </a:r>
            <a:endParaRPr dirty="0"/>
          </a:p>
          <a:p>
            <a:pPr marL="457200" lvl="0" indent="-342900" algn="just" rtl="0">
              <a:lnSpc>
                <a:spcPct val="150000"/>
              </a:lnSpc>
              <a:spcBef>
                <a:spcPts val="0"/>
              </a:spcBef>
              <a:spcAft>
                <a:spcPts val="0"/>
              </a:spcAft>
              <a:buSzPts val="1800"/>
              <a:buAutoNum type="arabicPeriod"/>
            </a:pPr>
            <a:r>
              <a:rPr lang="en" dirty="0"/>
              <a:t>In depth knowledge of an Application Enterprise Information System Technologies.</a:t>
            </a:r>
            <a:endParaRPr dirty="0"/>
          </a:p>
          <a:p>
            <a:pPr marL="457200" lvl="0" indent="-342900" algn="just">
              <a:lnSpc>
                <a:spcPct val="150000"/>
              </a:lnSpc>
              <a:spcBef>
                <a:spcPts val="0"/>
              </a:spcBef>
              <a:spcAft>
                <a:spcPts val="0"/>
              </a:spcAft>
              <a:buSzPts val="1800"/>
              <a:buAutoNum type="arabicPeriod"/>
            </a:pPr>
            <a:r>
              <a:rPr lang="en" dirty="0"/>
              <a:t>Process and stages of Software Development.</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1971950" y="802500"/>
            <a:ext cx="5435400" cy="35385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b="0">
                <a:latin typeface="Montserrat Light"/>
                <a:ea typeface="Montserrat Light"/>
                <a:cs typeface="Montserrat Light"/>
                <a:sym typeface="Montserrat Light"/>
              </a:rPr>
              <a:t>SCREENSHOTS</a:t>
            </a:r>
            <a:endParaRPr b="0">
              <a:latin typeface="Montserrat Light"/>
              <a:ea typeface="Montserrat Light"/>
              <a:cs typeface="Montserrat Light"/>
              <a:sym typeface="Montserrat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7"/>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9"/>
          <p:cNvPicPr preferRelativeResize="0"/>
          <p:nvPr/>
        </p:nvPicPr>
        <p:blipFill>
          <a:blip r:embed="rId3">
            <a:alphaModFix/>
          </a:blip>
          <a:stretch>
            <a:fillRect/>
          </a:stretch>
        </p:blipFill>
        <p:spPr>
          <a:xfrm>
            <a:off x="0" y="0"/>
            <a:ext cx="9144000" cy="50761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3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869025" y="802500"/>
            <a:ext cx="7377900" cy="35385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3600" b="0">
                <a:solidFill>
                  <a:srgbClr val="262626"/>
                </a:solidFill>
                <a:latin typeface="Montserrat Light"/>
                <a:ea typeface="Montserrat Light"/>
                <a:cs typeface="Montserrat Light"/>
                <a:sym typeface="Montserrat Light"/>
              </a:rPr>
              <a:t>FRONT END SOLUTIONS FOR INTERNET OF THINGS APPLICATION</a:t>
            </a:r>
            <a:endParaRPr sz="3600" b="0">
              <a:solidFill>
                <a:srgbClr val="262626"/>
              </a:solidFill>
              <a:latin typeface="Montserrat Light"/>
              <a:ea typeface="Montserrat Light"/>
              <a:cs typeface="Montserrat Light"/>
              <a:sym typeface="Montserrat Light"/>
            </a:endParaRPr>
          </a:p>
          <a:p>
            <a:pPr marL="0" lvl="0" indent="0" rtl="0">
              <a:spcBef>
                <a:spcPts val="0"/>
              </a:spcBef>
              <a:spcAft>
                <a:spcPts val="0"/>
              </a:spcAft>
              <a:buNone/>
            </a:pPr>
            <a:endParaRPr sz="3600" b="0">
              <a:solidFill>
                <a:srgbClr val="262626"/>
              </a:solidFill>
              <a:latin typeface="Montserrat Light"/>
              <a:ea typeface="Montserrat Light"/>
              <a:cs typeface="Montserrat Light"/>
              <a:sym typeface="Montserrat Light"/>
            </a:endParaRPr>
          </a:p>
          <a:p>
            <a:pPr marL="0" lvl="0" indent="0">
              <a:spcBef>
                <a:spcPts val="0"/>
              </a:spcBef>
              <a:spcAft>
                <a:spcPts val="0"/>
              </a:spcAft>
              <a:buNone/>
            </a:pPr>
            <a:r>
              <a:rPr lang="en" sz="2400" b="0">
                <a:solidFill>
                  <a:srgbClr val="262626"/>
                </a:solidFill>
                <a:latin typeface="Montserrat Light"/>
                <a:ea typeface="Montserrat Light"/>
                <a:cs typeface="Montserrat Light"/>
                <a:sym typeface="Montserrat Light"/>
              </a:rPr>
              <a:t>BY</a:t>
            </a:r>
            <a:endParaRPr sz="2400" b="0">
              <a:solidFill>
                <a:srgbClr val="262626"/>
              </a:solidFill>
              <a:latin typeface="Montserrat Light"/>
              <a:ea typeface="Montserrat Light"/>
              <a:cs typeface="Montserrat Light"/>
              <a:sym typeface="Montserrat Light"/>
            </a:endParaRPr>
          </a:p>
          <a:p>
            <a:pPr marL="0" lvl="0" indent="0" rtl="0">
              <a:spcBef>
                <a:spcPts val="0"/>
              </a:spcBef>
              <a:spcAft>
                <a:spcPts val="0"/>
              </a:spcAft>
              <a:buNone/>
            </a:pPr>
            <a:endParaRPr sz="2400" b="0">
              <a:solidFill>
                <a:srgbClr val="262626"/>
              </a:solidFill>
              <a:latin typeface="Montserrat Light"/>
              <a:ea typeface="Montserrat Light"/>
              <a:cs typeface="Montserrat Light"/>
              <a:sym typeface="Montserrat Light"/>
            </a:endParaRPr>
          </a:p>
          <a:p>
            <a:pPr marL="0" lvl="0" indent="0" rtl="0">
              <a:spcBef>
                <a:spcPts val="0"/>
              </a:spcBef>
              <a:spcAft>
                <a:spcPts val="0"/>
              </a:spcAft>
              <a:buNone/>
            </a:pPr>
            <a:r>
              <a:rPr lang="en" sz="2400" b="0">
                <a:solidFill>
                  <a:srgbClr val="262626"/>
                </a:solidFill>
                <a:latin typeface="Montserrat Light"/>
                <a:ea typeface="Montserrat Light"/>
                <a:cs typeface="Montserrat Light"/>
                <a:sym typeface="Montserrat Light"/>
              </a:rPr>
              <a:t>ANSHIKA BANERJEE (10372528)</a:t>
            </a:r>
            <a:endParaRPr sz="2400" b="0">
              <a:solidFill>
                <a:srgbClr val="262626"/>
              </a:solidFill>
              <a:latin typeface="Montserrat Light"/>
              <a:ea typeface="Montserrat Light"/>
              <a:cs typeface="Montserrat Light"/>
              <a:sym typeface="Montserrat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3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2"/>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0">
                <a:latin typeface="Montserrat Light"/>
                <a:ea typeface="Montserrat Light"/>
                <a:cs typeface="Montserrat Light"/>
                <a:sym typeface="Montserrat Light"/>
              </a:rPr>
              <a:t>References.</a:t>
            </a:r>
            <a:endParaRPr b="0">
              <a:latin typeface="Montserrat Light"/>
              <a:ea typeface="Montserrat Light"/>
              <a:cs typeface="Montserrat Light"/>
              <a:sym typeface="Montserrat Light"/>
            </a:endParaRPr>
          </a:p>
        </p:txBody>
      </p:sp>
      <p:sp>
        <p:nvSpPr>
          <p:cNvPr id="166" name="Google Shape;166;p32"/>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000000"/>
                </a:solidFill>
                <a:latin typeface="Calibri"/>
                <a:ea typeface="Calibri"/>
                <a:cs typeface="Calibri"/>
                <a:sym typeface="Calibri"/>
              </a:rPr>
              <a:t>Nordrum, A. (2016) </a:t>
            </a:r>
            <a:r>
              <a:rPr lang="en" sz="1200" i="1">
                <a:solidFill>
                  <a:srgbClr val="000000"/>
                </a:solidFill>
                <a:latin typeface="Calibri"/>
                <a:ea typeface="Calibri"/>
                <a:cs typeface="Calibri"/>
                <a:sym typeface="Calibri"/>
              </a:rPr>
              <a:t>Popular Internet of Things Forecast of 50 Billion Devices by 2020 Is Outdated</a:t>
            </a:r>
            <a:r>
              <a:rPr lang="en" sz="1200">
                <a:solidFill>
                  <a:srgbClr val="000000"/>
                </a:solidFill>
                <a:latin typeface="Calibri"/>
                <a:ea typeface="Calibri"/>
                <a:cs typeface="Calibri"/>
                <a:sym typeface="Calibri"/>
              </a:rPr>
              <a:t>, </a:t>
            </a:r>
            <a:r>
              <a:rPr lang="en" sz="1200" i="1">
                <a:solidFill>
                  <a:srgbClr val="000000"/>
                </a:solidFill>
                <a:latin typeface="Calibri"/>
                <a:ea typeface="Calibri"/>
                <a:cs typeface="Calibri"/>
                <a:sym typeface="Calibri"/>
              </a:rPr>
              <a:t>IEEE Spectrum: Technology, Engineering, and Science News</a:t>
            </a:r>
            <a:r>
              <a:rPr lang="en" sz="1200">
                <a:solidFill>
                  <a:srgbClr val="000000"/>
                </a:solidFill>
                <a:latin typeface="Calibri"/>
                <a:ea typeface="Calibri"/>
                <a:cs typeface="Calibri"/>
                <a:sym typeface="Calibri"/>
              </a:rPr>
              <a:t>. Available at: https://spectrum.ieee.org/tech-talk/telecom/internet/popular-internet-of-things-forecast- of-50-billion-devices-by-2020-is-outdated (Accessed: 22 June 2018).</a:t>
            </a:r>
            <a:endParaRPr sz="1200">
              <a:solidFill>
                <a:srgbClr val="000000"/>
              </a:solidFill>
              <a:latin typeface="Calibri"/>
              <a:ea typeface="Calibri"/>
              <a:cs typeface="Calibri"/>
              <a:sym typeface="Calibri"/>
            </a:endParaRPr>
          </a:p>
          <a:p>
            <a:pPr marL="0" lvl="0" indent="0" rtl="0">
              <a:spcBef>
                <a:spcPts val="1600"/>
              </a:spcBef>
              <a:spcAft>
                <a:spcPts val="0"/>
              </a:spcAft>
              <a:buNone/>
            </a:pPr>
            <a:r>
              <a:rPr lang="en" sz="1200" i="1">
                <a:solidFill>
                  <a:srgbClr val="000000"/>
                </a:solidFill>
                <a:latin typeface="Calibri"/>
                <a:ea typeface="Calibri"/>
                <a:cs typeface="Calibri"/>
                <a:sym typeface="Calibri"/>
              </a:rPr>
              <a:t>OAuth: Pros and Cons of OAuth | Social Technology Review </a:t>
            </a:r>
            <a:r>
              <a:rPr lang="en" sz="1200">
                <a:solidFill>
                  <a:srgbClr val="000000"/>
                </a:solidFill>
                <a:latin typeface="Calibri"/>
                <a:ea typeface="Calibri"/>
                <a:cs typeface="Calibri"/>
                <a:sym typeface="Calibri"/>
              </a:rPr>
              <a:t>(no date). Available at: http://www.socialtechnologyreview.com/articles/oauth-pros-and-cons-oauth (Accessed: 22 June 2018).</a:t>
            </a:r>
            <a:endParaRPr sz="1200">
              <a:solidFill>
                <a:srgbClr val="000000"/>
              </a:solidFill>
              <a:latin typeface="Calibri"/>
              <a:ea typeface="Calibri"/>
              <a:cs typeface="Calibri"/>
              <a:sym typeface="Calibri"/>
            </a:endParaRPr>
          </a:p>
          <a:p>
            <a:pPr marL="0" lvl="0" indent="0" rtl="0">
              <a:spcBef>
                <a:spcPts val="1600"/>
              </a:spcBef>
              <a:spcAft>
                <a:spcPts val="0"/>
              </a:spcAft>
              <a:buNone/>
            </a:pPr>
            <a:r>
              <a:rPr lang="en" sz="1200">
                <a:solidFill>
                  <a:srgbClr val="000000"/>
                </a:solidFill>
                <a:latin typeface="Calibri"/>
                <a:ea typeface="Calibri"/>
                <a:cs typeface="Calibri"/>
                <a:sym typeface="Calibri"/>
              </a:rPr>
              <a:t>‘Progressive web apps: key benefits, statistics, use cases’ (2017) </a:t>
            </a:r>
            <a:r>
              <a:rPr lang="en" sz="1200" i="1">
                <a:solidFill>
                  <a:srgbClr val="000000"/>
                </a:solidFill>
                <a:latin typeface="Calibri"/>
                <a:ea typeface="Calibri"/>
                <a:cs typeface="Calibri"/>
                <a:sym typeface="Calibri"/>
              </a:rPr>
              <a:t>Apiumhub</a:t>
            </a:r>
            <a:r>
              <a:rPr lang="en" sz="1200">
                <a:solidFill>
                  <a:srgbClr val="000000"/>
                </a:solidFill>
                <a:latin typeface="Calibri"/>
                <a:ea typeface="Calibri"/>
                <a:cs typeface="Calibri"/>
                <a:sym typeface="Calibri"/>
              </a:rPr>
              <a:t>, 14 September. Available at: https://apiumhub.com/tech-blog-barcelona/progressive-web-apps/ (Accessed: 22 June 2018).</a:t>
            </a:r>
            <a:endParaRPr sz="1200">
              <a:solidFill>
                <a:srgbClr val="000000"/>
              </a:solidFill>
              <a:latin typeface="Calibri"/>
              <a:ea typeface="Calibri"/>
              <a:cs typeface="Calibri"/>
              <a:sym typeface="Calibri"/>
            </a:endParaRPr>
          </a:p>
          <a:p>
            <a:pPr marL="0" lvl="0" indent="0" rtl="0">
              <a:spcBef>
                <a:spcPts val="1600"/>
              </a:spcBef>
              <a:spcAft>
                <a:spcPts val="0"/>
              </a:spcAft>
              <a:buNone/>
            </a:pPr>
            <a:r>
              <a:rPr lang="en" sz="1200" u="sng">
                <a:solidFill>
                  <a:schemeClr val="hlink"/>
                </a:solidFill>
                <a:latin typeface="Calibri"/>
                <a:ea typeface="Calibri"/>
                <a:cs typeface="Calibri"/>
                <a:sym typeface="Calibri"/>
                <a:hlinkClick r:id="rId3"/>
              </a:rPr>
              <a:t>https://cantabrigian-peak.000webhostapp.com/index.html</a:t>
            </a:r>
            <a:r>
              <a:rPr lang="en" sz="1200">
                <a:solidFill>
                  <a:srgbClr val="000000"/>
                </a:solidFill>
                <a:latin typeface="Calibri"/>
                <a:ea typeface="Calibri"/>
                <a:cs typeface="Calibri"/>
                <a:sym typeface="Calibri"/>
              </a:rPr>
              <a:t> </a:t>
            </a:r>
            <a:endParaRPr sz="1200">
              <a:solidFill>
                <a:srgbClr val="000000"/>
              </a:solidFill>
              <a:latin typeface="Calibri"/>
              <a:ea typeface="Calibri"/>
              <a:cs typeface="Calibri"/>
              <a:sym typeface="Calibri"/>
            </a:endParaRPr>
          </a:p>
          <a:p>
            <a:pPr marL="0" lvl="0" indent="0" rtl="0">
              <a:spcBef>
                <a:spcPts val="1600"/>
              </a:spcBef>
              <a:spcAft>
                <a:spcPts val="0"/>
              </a:spcAft>
              <a:buNone/>
            </a:pPr>
            <a:endParaRPr sz="1200">
              <a:solidFill>
                <a:srgbClr val="000000"/>
              </a:solidFill>
              <a:latin typeface="Calibri"/>
              <a:ea typeface="Calibri"/>
              <a:cs typeface="Calibri"/>
              <a:sym typeface="Calibri"/>
            </a:endParaRPr>
          </a:p>
          <a:p>
            <a:pPr marL="0" lvl="0" indent="0">
              <a:spcBef>
                <a:spcPts val="160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170"/>
        <p:cNvGrpSpPr/>
        <p:nvPr/>
      </p:nvGrpSpPr>
      <p:grpSpPr>
        <a:xfrm>
          <a:off x="0" y="0"/>
          <a:ext cx="0" cy="0"/>
          <a:chOff x="0" y="0"/>
          <a:chExt cx="0" cy="0"/>
        </a:xfrm>
      </p:grpSpPr>
      <p:sp>
        <p:nvSpPr>
          <p:cNvPr id="171" name="Google Shape;171;p33"/>
          <p:cNvSpPr txBox="1">
            <a:spLocks noGrp="1"/>
          </p:cNvSpPr>
          <p:nvPr>
            <p:ph type="title"/>
          </p:nvPr>
        </p:nvSpPr>
        <p:spPr>
          <a:xfrm>
            <a:off x="2802750" y="802500"/>
            <a:ext cx="3538500" cy="35385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b="0">
                <a:latin typeface="Montserrat Light"/>
                <a:ea typeface="Montserrat Light"/>
                <a:cs typeface="Montserrat Light"/>
                <a:sym typeface="Montserrat Light"/>
              </a:rPr>
              <a:t>THANK YOU.</a:t>
            </a:r>
            <a:endParaRPr b="0">
              <a:latin typeface="Montserrat Light"/>
              <a:ea typeface="Montserrat Light"/>
              <a:cs typeface="Montserrat Light"/>
              <a:sym typeface="Montserrat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0">
                <a:latin typeface="Montserrat Light"/>
                <a:ea typeface="Montserrat Light"/>
                <a:cs typeface="Montserrat Light"/>
                <a:sym typeface="Montserrat Light"/>
              </a:rPr>
              <a:t>Introduction.</a:t>
            </a:r>
            <a:endParaRPr b="0">
              <a:latin typeface="Montserrat Light"/>
              <a:ea typeface="Montserrat Light"/>
              <a:cs typeface="Montserrat Light"/>
              <a:sym typeface="Montserrat Light"/>
            </a:endParaRPr>
          </a:p>
        </p:txBody>
      </p:sp>
      <p:sp>
        <p:nvSpPr>
          <p:cNvPr id="68" name="Google Shape;68;p15"/>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457200" lvl="0" indent="-342900" algn="just">
              <a:lnSpc>
                <a:spcPct val="150000"/>
              </a:lnSpc>
              <a:spcBef>
                <a:spcPts val="0"/>
              </a:spcBef>
              <a:spcAft>
                <a:spcPts val="0"/>
              </a:spcAft>
              <a:buSzPts val="1800"/>
              <a:buAutoNum type="arabicPeriod"/>
            </a:pPr>
            <a:r>
              <a:rPr lang="en" dirty="0"/>
              <a:t>The artefact in corporates two Application Enterprise Information System Technologies such as, Web Services and </a:t>
            </a:r>
            <a:r>
              <a:rPr lang="en" dirty="0" err="1"/>
              <a:t>Oauth</a:t>
            </a:r>
            <a:r>
              <a:rPr lang="en" dirty="0"/>
              <a:t>.</a:t>
            </a:r>
            <a:endParaRPr dirty="0"/>
          </a:p>
          <a:p>
            <a:pPr marL="457200" lvl="0" indent="-342900" algn="just" rtl="0">
              <a:lnSpc>
                <a:spcPct val="150000"/>
              </a:lnSpc>
              <a:spcBef>
                <a:spcPts val="0"/>
              </a:spcBef>
              <a:spcAft>
                <a:spcPts val="0"/>
              </a:spcAft>
              <a:buSzPts val="1800"/>
              <a:buAutoNum type="arabicPeriod"/>
            </a:pPr>
            <a:r>
              <a:rPr lang="en" dirty="0"/>
              <a:t>The basic aim of the artefact is to provide a front end solution to all IOT devices. This means its a place where the IOT application can display their data, which they have obtained from sensors, and other hardware modules.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0">
                <a:latin typeface="Montserrat Light"/>
                <a:ea typeface="Montserrat Light"/>
                <a:cs typeface="Montserrat Light"/>
                <a:sym typeface="Montserrat Light"/>
              </a:rPr>
              <a:t>Design.</a:t>
            </a:r>
            <a:endParaRPr b="0">
              <a:latin typeface="Montserrat Light"/>
              <a:ea typeface="Montserrat Light"/>
              <a:cs typeface="Montserrat Light"/>
              <a:sym typeface="Montserrat Light"/>
            </a:endParaRPr>
          </a:p>
        </p:txBody>
      </p:sp>
      <p:sp>
        <p:nvSpPr>
          <p:cNvPr id="74" name="Google Shape;74;p16"/>
          <p:cNvSpPr txBox="1">
            <a:spLocks noGrp="1"/>
          </p:cNvSpPr>
          <p:nvPr>
            <p:ph type="body" idx="1"/>
          </p:nvPr>
        </p:nvSpPr>
        <p:spPr>
          <a:xfrm>
            <a:off x="311700" y="1228675"/>
            <a:ext cx="8520600" cy="3438000"/>
          </a:xfrm>
          <a:prstGeom prst="rect">
            <a:avLst/>
          </a:prstGeom>
        </p:spPr>
        <p:txBody>
          <a:bodyPr spcFirstLastPara="1" wrap="square" lIns="91425" tIns="91425" rIns="91425" bIns="91425" anchor="t" anchorCtr="0">
            <a:noAutofit/>
          </a:bodyPr>
          <a:lstStyle/>
          <a:p>
            <a:pPr marL="457200" lvl="0" indent="-342900" algn="just">
              <a:spcBef>
                <a:spcPts val="0"/>
              </a:spcBef>
              <a:spcAft>
                <a:spcPts val="0"/>
              </a:spcAft>
              <a:buSzPts val="1800"/>
              <a:buAutoNum type="arabicPeriod"/>
            </a:pPr>
            <a:r>
              <a:rPr lang="en" dirty="0"/>
              <a:t>The artefact is built on as a PWA that is a Progressive Web Application. </a:t>
            </a:r>
            <a:endParaRPr dirty="0"/>
          </a:p>
          <a:p>
            <a:pPr marL="457200" lvl="0" indent="-342900" algn="just">
              <a:spcBef>
                <a:spcPts val="0"/>
              </a:spcBef>
              <a:spcAft>
                <a:spcPts val="0"/>
              </a:spcAft>
              <a:buSzPts val="1800"/>
              <a:buAutoNum type="arabicPeriod"/>
            </a:pPr>
            <a:r>
              <a:rPr lang="en" dirty="0"/>
              <a:t>The PWA will pull data from </a:t>
            </a:r>
            <a:r>
              <a:rPr lang="en" dirty="0" err="1"/>
              <a:t>ThingsSpeak.com</a:t>
            </a:r>
            <a:r>
              <a:rPr lang="en" dirty="0"/>
              <a:t>. </a:t>
            </a:r>
            <a:r>
              <a:rPr lang="en" dirty="0" err="1"/>
              <a:t>ThingsSpeak.com</a:t>
            </a:r>
            <a:r>
              <a:rPr lang="en" dirty="0"/>
              <a:t> is a repository for IOT data. It is an open source website.</a:t>
            </a:r>
            <a:endParaRPr dirty="0"/>
          </a:p>
          <a:p>
            <a:pPr marL="457200" lvl="0" indent="-342900" algn="just">
              <a:spcBef>
                <a:spcPts val="0"/>
              </a:spcBef>
              <a:spcAft>
                <a:spcPts val="0"/>
              </a:spcAft>
              <a:buSzPts val="1800"/>
              <a:buAutoNum type="arabicPeriod"/>
            </a:pPr>
            <a:r>
              <a:rPr lang="en" dirty="0"/>
              <a:t>The data obtained from the website is in JSON/ XML/ CSV. It is transported to our PWA via APIs.</a:t>
            </a:r>
            <a:endParaRPr dirty="0"/>
          </a:p>
          <a:p>
            <a:pPr marL="457200" lvl="0" indent="-342900" algn="just" rtl="0">
              <a:spcBef>
                <a:spcPts val="0"/>
              </a:spcBef>
              <a:spcAft>
                <a:spcPts val="0"/>
              </a:spcAft>
              <a:buSzPts val="1800"/>
              <a:buAutoNum type="arabicPeriod"/>
            </a:pPr>
            <a:r>
              <a:rPr lang="en" dirty="0"/>
              <a:t>Once the data is there on the website it will be worked upon with Google Analytics APIs.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0">
                <a:latin typeface="Montserrat Light"/>
                <a:ea typeface="Montserrat Light"/>
                <a:cs typeface="Montserrat Light"/>
                <a:sym typeface="Montserrat Light"/>
              </a:rPr>
              <a:t>Design.</a:t>
            </a:r>
            <a:endParaRPr b="0">
              <a:latin typeface="Montserrat Light"/>
              <a:ea typeface="Montserrat Light"/>
              <a:cs typeface="Montserrat Light"/>
              <a:sym typeface="Montserrat Light"/>
            </a:endParaRPr>
          </a:p>
        </p:txBody>
      </p:sp>
      <p:sp>
        <p:nvSpPr>
          <p:cNvPr id="80" name="Google Shape;80;p17"/>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457200" lvl="0" indent="-342900">
              <a:lnSpc>
                <a:spcPct val="150000"/>
              </a:lnSpc>
              <a:spcBef>
                <a:spcPts val="0"/>
              </a:spcBef>
              <a:spcAft>
                <a:spcPts val="0"/>
              </a:spcAft>
              <a:buSzPts val="1800"/>
              <a:buAutoNum type="arabicPeriod"/>
            </a:pPr>
            <a:r>
              <a:rPr lang="en" dirty="0"/>
              <a:t>The data from </a:t>
            </a:r>
            <a:r>
              <a:rPr lang="en" dirty="0" err="1"/>
              <a:t>ThingsSpeak.com</a:t>
            </a:r>
            <a:r>
              <a:rPr lang="en" dirty="0"/>
              <a:t> to our artefact is transported via a channel setup. The APIs Key authenticates where the data is going and if it is a trusted source.</a:t>
            </a:r>
            <a:endParaRPr dirty="0"/>
          </a:p>
          <a:p>
            <a:pPr marL="457200" lvl="0" indent="-342900">
              <a:lnSpc>
                <a:spcPct val="150000"/>
              </a:lnSpc>
              <a:spcBef>
                <a:spcPts val="0"/>
              </a:spcBef>
              <a:spcAft>
                <a:spcPts val="0"/>
              </a:spcAft>
              <a:buSzPts val="1800"/>
              <a:buAutoNum type="arabicPeriod"/>
            </a:pPr>
            <a:r>
              <a:rPr lang="en" dirty="0" err="1"/>
              <a:t>Oauth</a:t>
            </a:r>
            <a:r>
              <a:rPr lang="en" dirty="0"/>
              <a:t> via Facebook is used to login the user into their accounts. </a:t>
            </a:r>
            <a:endParaRPr dirty="0"/>
          </a:p>
          <a:p>
            <a:pPr marL="457200" lvl="0" indent="-342900" rtl="0">
              <a:lnSpc>
                <a:spcPct val="150000"/>
              </a:lnSpc>
              <a:spcBef>
                <a:spcPts val="0"/>
              </a:spcBef>
              <a:spcAft>
                <a:spcPts val="0"/>
              </a:spcAft>
              <a:buSzPts val="1800"/>
              <a:buAutoNum type="arabicPeriod"/>
            </a:pPr>
            <a:r>
              <a:rPr lang="en" dirty="0"/>
              <a:t>A user must have a Facebook Account to use the artefact.</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0">
                <a:latin typeface="Montserrat Light"/>
                <a:ea typeface="Montserrat Light"/>
                <a:cs typeface="Montserrat Light"/>
                <a:sym typeface="Montserrat Light"/>
              </a:rPr>
              <a:t>Methodology.</a:t>
            </a:r>
            <a:endParaRPr b="0">
              <a:latin typeface="Montserrat Light"/>
              <a:ea typeface="Montserrat Light"/>
              <a:cs typeface="Montserrat Light"/>
              <a:sym typeface="Montserrat Light"/>
            </a:endParaRPr>
          </a:p>
        </p:txBody>
      </p:sp>
      <p:sp>
        <p:nvSpPr>
          <p:cNvPr id="86" name="Google Shape;86;p18"/>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87" name="Google Shape;87;p18"/>
          <p:cNvPicPr preferRelativeResize="0"/>
          <p:nvPr/>
        </p:nvPicPr>
        <p:blipFill>
          <a:blip r:embed="rId3">
            <a:alphaModFix/>
          </a:blip>
          <a:stretch>
            <a:fillRect/>
          </a:stretch>
        </p:blipFill>
        <p:spPr>
          <a:xfrm>
            <a:off x="311700" y="1228675"/>
            <a:ext cx="8520599" cy="3438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0" dirty="0">
                <a:latin typeface="Montserrat Light"/>
                <a:ea typeface="Montserrat Light"/>
                <a:cs typeface="Montserrat Light"/>
                <a:sym typeface="Montserrat Light"/>
              </a:rPr>
              <a:t>Methodology.</a:t>
            </a:r>
            <a:endParaRPr b="0" dirty="0">
              <a:latin typeface="Montserrat Light"/>
              <a:ea typeface="Montserrat Light"/>
              <a:cs typeface="Montserrat Light"/>
              <a:sym typeface="Montserrat Light"/>
            </a:endParaRPr>
          </a:p>
        </p:txBody>
      </p:sp>
      <p:sp>
        <p:nvSpPr>
          <p:cNvPr id="86" name="Google Shape;86;p18"/>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3" name="Picture 2">
            <a:extLst>
              <a:ext uri="{FF2B5EF4-FFF2-40B4-BE49-F238E27FC236}">
                <a16:creationId xmlns:a16="http://schemas.microsoft.com/office/drawing/2014/main" id="{374B3D0A-4A0E-AD4F-9CA0-BA8A35C11528}"/>
              </a:ext>
            </a:extLst>
          </p:cNvPr>
          <p:cNvPicPr>
            <a:picLocks noChangeAspect="1"/>
          </p:cNvPicPr>
          <p:nvPr/>
        </p:nvPicPr>
        <p:blipFill>
          <a:blip r:embed="rId3"/>
          <a:stretch>
            <a:fillRect/>
          </a:stretch>
        </p:blipFill>
        <p:spPr>
          <a:xfrm>
            <a:off x="311700" y="1228675"/>
            <a:ext cx="8520600" cy="3340200"/>
          </a:xfrm>
          <a:prstGeom prst="rect">
            <a:avLst/>
          </a:prstGeom>
        </p:spPr>
      </p:pic>
    </p:spTree>
    <p:extLst>
      <p:ext uri="{BB962C8B-B14F-4D97-AF65-F5344CB8AC3E}">
        <p14:creationId xmlns:p14="http://schemas.microsoft.com/office/powerpoint/2010/main" val="810396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0">
                <a:latin typeface="Montserrat Light"/>
                <a:ea typeface="Montserrat Light"/>
                <a:cs typeface="Montserrat Light"/>
                <a:sym typeface="Montserrat Light"/>
              </a:rPr>
              <a:t>APIs USED.</a:t>
            </a:r>
            <a:endParaRPr b="0">
              <a:latin typeface="Montserrat Light"/>
              <a:ea typeface="Montserrat Light"/>
              <a:cs typeface="Montserrat Light"/>
              <a:sym typeface="Montserrat Light"/>
            </a:endParaRPr>
          </a:p>
        </p:txBody>
      </p:sp>
      <p:sp>
        <p:nvSpPr>
          <p:cNvPr id="93" name="Google Shape;93;p19"/>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342900" lvl="0" rtl="0">
              <a:spcBef>
                <a:spcPts val="0"/>
              </a:spcBef>
              <a:spcAft>
                <a:spcPts val="0"/>
              </a:spcAft>
              <a:buFont typeface="+mj-lt"/>
              <a:buAutoNum type="arabicPeriod"/>
            </a:pPr>
            <a:r>
              <a:rPr lang="en" dirty="0"/>
              <a:t>Google Maps API.</a:t>
            </a:r>
            <a:endParaRPr dirty="0"/>
          </a:p>
          <a:p>
            <a:pPr marL="342900" lvl="0" rtl="0">
              <a:spcBef>
                <a:spcPts val="1600"/>
              </a:spcBef>
              <a:spcAft>
                <a:spcPts val="0"/>
              </a:spcAft>
              <a:buFont typeface="+mj-lt"/>
              <a:buAutoNum type="arabicPeriod"/>
            </a:pPr>
            <a:r>
              <a:rPr lang="en-IN" dirty="0"/>
              <a:t>YouTube</a:t>
            </a:r>
            <a:r>
              <a:rPr lang="en" dirty="0"/>
              <a:t> Data API.</a:t>
            </a:r>
            <a:endParaRPr dirty="0"/>
          </a:p>
          <a:p>
            <a:pPr marL="342900" lvl="0" rtl="0">
              <a:spcBef>
                <a:spcPts val="1600"/>
              </a:spcBef>
              <a:spcAft>
                <a:spcPts val="0"/>
              </a:spcAft>
              <a:buFont typeface="+mj-lt"/>
              <a:buAutoNum type="arabicPeriod"/>
            </a:pPr>
            <a:r>
              <a:rPr lang="en" dirty="0"/>
              <a:t>Google Graph API.</a:t>
            </a:r>
            <a:endParaRPr dirty="0"/>
          </a:p>
          <a:p>
            <a:pPr marL="342900" lvl="0" rtl="0">
              <a:spcBef>
                <a:spcPts val="1600"/>
              </a:spcBef>
              <a:spcAft>
                <a:spcPts val="0"/>
              </a:spcAft>
              <a:buFont typeface="+mj-lt"/>
              <a:buAutoNum type="arabicPeriod"/>
            </a:pPr>
            <a:r>
              <a:rPr lang="en" dirty="0"/>
              <a:t>Things Speak API.</a:t>
            </a:r>
          </a:p>
          <a:p>
            <a:pPr marL="342900" lvl="0" rtl="0">
              <a:spcBef>
                <a:spcPts val="1600"/>
              </a:spcBef>
              <a:spcAft>
                <a:spcPts val="0"/>
              </a:spcAft>
              <a:buFont typeface="+mj-lt"/>
              <a:buAutoNum type="arabicPeriod"/>
            </a:pPr>
            <a:r>
              <a:rPr lang="en" dirty="0"/>
              <a:t>Google Analytics API.</a:t>
            </a:r>
            <a:endParaRPr dirty="0"/>
          </a:p>
          <a:p>
            <a:pPr marL="0" lvl="0" indent="0" rtl="0">
              <a:spcBef>
                <a:spcPts val="1600"/>
              </a:spcBef>
              <a:spcAft>
                <a:spcPts val="0"/>
              </a:spcAft>
              <a:buNone/>
            </a:pPr>
            <a:endParaRPr dirty="0"/>
          </a:p>
          <a:p>
            <a:pPr marL="0" lvl="0" indent="0" rtl="0">
              <a:spcBef>
                <a:spcPts val="1600"/>
              </a:spcBef>
              <a:spcAft>
                <a:spcPts val="0"/>
              </a:spcAft>
              <a:buNone/>
            </a:pPr>
            <a:endParaRPr dirty="0"/>
          </a:p>
          <a:p>
            <a:pPr marL="0" lvl="0" indent="0">
              <a:spcBef>
                <a:spcPts val="1600"/>
              </a:spcBef>
              <a:spcAft>
                <a:spcPts val="160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0">
                <a:latin typeface="Montserrat Light"/>
                <a:ea typeface="Montserrat Light"/>
                <a:cs typeface="Montserrat Light"/>
                <a:sym typeface="Montserrat Light"/>
              </a:rPr>
              <a:t>Development.</a:t>
            </a:r>
            <a:endParaRPr b="0">
              <a:latin typeface="Montserrat Light"/>
              <a:ea typeface="Montserrat Light"/>
              <a:cs typeface="Montserrat Light"/>
              <a:sym typeface="Montserrat Light"/>
            </a:endParaRPr>
          </a:p>
        </p:txBody>
      </p:sp>
      <p:sp>
        <p:nvSpPr>
          <p:cNvPr id="99" name="Google Shape;99;p20"/>
          <p:cNvSpPr txBox="1">
            <a:spLocks noGrp="1"/>
          </p:cNvSpPr>
          <p:nvPr>
            <p:ph type="body" idx="1"/>
          </p:nvPr>
        </p:nvSpPr>
        <p:spPr>
          <a:xfrm>
            <a:off x="311700" y="1228675"/>
            <a:ext cx="4212600" cy="33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Languages Used:</a:t>
            </a:r>
            <a:endParaRPr/>
          </a:p>
          <a:p>
            <a:pPr marL="457200" lvl="0" indent="-342900" rtl="0">
              <a:spcBef>
                <a:spcPts val="1600"/>
              </a:spcBef>
              <a:spcAft>
                <a:spcPts val="0"/>
              </a:spcAft>
              <a:buSzPts val="1800"/>
              <a:buAutoNum type="arabicPeriod"/>
            </a:pPr>
            <a:r>
              <a:rPr lang="en"/>
              <a:t>HTML</a:t>
            </a:r>
            <a:endParaRPr/>
          </a:p>
          <a:p>
            <a:pPr marL="457200" lvl="0" indent="-342900" rtl="0">
              <a:spcBef>
                <a:spcPts val="0"/>
              </a:spcBef>
              <a:spcAft>
                <a:spcPts val="0"/>
              </a:spcAft>
              <a:buSzPts val="1800"/>
              <a:buAutoNum type="arabicPeriod"/>
            </a:pPr>
            <a:r>
              <a:rPr lang="en"/>
              <a:t>JavaScript</a:t>
            </a:r>
            <a:endParaRPr/>
          </a:p>
          <a:p>
            <a:pPr marL="457200" lvl="0" indent="-342900" rtl="0">
              <a:spcBef>
                <a:spcPts val="0"/>
              </a:spcBef>
              <a:spcAft>
                <a:spcPts val="0"/>
              </a:spcAft>
              <a:buSzPts val="1800"/>
              <a:buAutoNum type="arabicPeriod"/>
            </a:pPr>
            <a:r>
              <a:rPr lang="en"/>
              <a:t>PHP</a:t>
            </a:r>
            <a:endParaRPr/>
          </a:p>
          <a:p>
            <a:pPr marL="0" lvl="0" indent="0" rtl="0">
              <a:spcBef>
                <a:spcPts val="1600"/>
              </a:spcBef>
              <a:spcAft>
                <a:spcPts val="1600"/>
              </a:spcAft>
              <a:buNone/>
            </a:pPr>
            <a:endParaRPr/>
          </a:p>
        </p:txBody>
      </p:sp>
      <p:sp>
        <p:nvSpPr>
          <p:cNvPr id="100" name="Google Shape;100;p20"/>
          <p:cNvSpPr txBox="1">
            <a:spLocks noGrp="1"/>
          </p:cNvSpPr>
          <p:nvPr>
            <p:ph type="body" idx="1"/>
          </p:nvPr>
        </p:nvSpPr>
        <p:spPr>
          <a:xfrm>
            <a:off x="4572000" y="1228675"/>
            <a:ext cx="4212600" cy="334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Used:</a:t>
            </a:r>
            <a:endParaRPr/>
          </a:p>
          <a:p>
            <a:pPr marL="457200" lvl="0" indent="-342900" rtl="0">
              <a:spcBef>
                <a:spcPts val="1600"/>
              </a:spcBef>
              <a:spcAft>
                <a:spcPts val="0"/>
              </a:spcAft>
              <a:buSzPts val="1800"/>
              <a:buAutoNum type="arabicPeriod"/>
            </a:pPr>
            <a:r>
              <a:rPr lang="en"/>
              <a:t>JSON</a:t>
            </a:r>
            <a:endParaRPr/>
          </a:p>
          <a:p>
            <a:pPr marL="457200" lvl="0" indent="-342900" rtl="0">
              <a:spcBef>
                <a:spcPts val="0"/>
              </a:spcBef>
              <a:spcAft>
                <a:spcPts val="0"/>
              </a:spcAft>
              <a:buSzPts val="1800"/>
              <a:buAutoNum type="arabicPeriod"/>
            </a:pPr>
            <a:r>
              <a:rPr lang="en"/>
              <a:t>XML</a:t>
            </a:r>
            <a:endParaRPr/>
          </a:p>
          <a:p>
            <a:pPr marL="457200" lvl="0" indent="-342900" rtl="0">
              <a:spcBef>
                <a:spcPts val="0"/>
              </a:spcBef>
              <a:spcAft>
                <a:spcPts val="0"/>
              </a:spcAft>
              <a:buSzPts val="1800"/>
              <a:buAutoNum type="arabicPeriod"/>
            </a:pPr>
            <a:r>
              <a:rPr lang="en"/>
              <a:t>CSV</a:t>
            </a:r>
            <a:endParaRPr/>
          </a:p>
        </p:txBody>
      </p:sp>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704</Words>
  <Application>Microsoft Macintosh PowerPoint</Application>
  <PresentationFormat>On-screen Show (16:9)</PresentationFormat>
  <Paragraphs>69</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Source Code Pro</vt:lpstr>
      <vt:lpstr>Montserrat Light</vt:lpstr>
      <vt:lpstr>Amatic SC</vt:lpstr>
      <vt:lpstr>Calibri</vt:lpstr>
      <vt:lpstr>Beach Day</vt:lpstr>
      <vt:lpstr>ENTERPRISE INFORMATION SYSTEMS</vt:lpstr>
      <vt:lpstr>FRONT END SOLUTIONS FOR INTERNET OF THINGS APPLICATION  BY  ANSHIKA BANERJEE (10372528)</vt:lpstr>
      <vt:lpstr>Introduction.</vt:lpstr>
      <vt:lpstr>Design.</vt:lpstr>
      <vt:lpstr>Design.</vt:lpstr>
      <vt:lpstr>Methodology.</vt:lpstr>
      <vt:lpstr>Methodology.</vt:lpstr>
      <vt:lpstr>APIs USED.</vt:lpstr>
      <vt:lpstr>Development.</vt:lpstr>
      <vt:lpstr>Relevance.</vt:lpstr>
      <vt:lpstr>Relevance. </vt:lpstr>
      <vt:lpstr>Limitations</vt:lpstr>
      <vt:lpstr>Obstacles.</vt:lpstr>
      <vt:lpstr>Learning Outcomes.</vt:lpstr>
      <vt:lpstr>SCREENSHOTS</vt:lpstr>
      <vt:lpstr>PowerPoint Presentation</vt:lpstr>
      <vt:lpstr>PowerPoint Presentation</vt:lpstr>
      <vt:lpstr>PowerPoint Presentation</vt:lpstr>
      <vt:lpstr>PowerPoint Presentation</vt:lpstr>
      <vt:lpstr>PowerPoint Presentation</vt:lpstr>
      <vt:lpstr>References.</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ENTERPRISE INFORMATION SYSTEMS</dc:title>
  <cp:lastModifiedBy>Anshika Banerjee</cp:lastModifiedBy>
  <cp:revision>3</cp:revision>
  <dcterms:modified xsi:type="dcterms:W3CDTF">2018-08-09T22:44:15Z</dcterms:modified>
</cp:coreProperties>
</file>